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F544-628E-493C-B0A7-BCD790FEC04E}" type="datetimeFigureOut">
              <a:rPr lang="lv-LV" smtClean="0"/>
              <a:pPr/>
              <a:t>2/9/16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CCA6-A13A-417C-A195-1C5E136A863E}" type="slidenum">
              <a:rPr lang="lv-LV" smtClean="0"/>
              <a:pPr/>
              <a:t>‹#›</a:t>
            </a:fld>
            <a:endParaRPr lang="lv-LV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F544-628E-493C-B0A7-BCD790FEC04E}" type="datetimeFigureOut">
              <a:rPr lang="lv-LV" smtClean="0"/>
              <a:pPr/>
              <a:t>2/9/16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CCA6-A13A-417C-A195-1C5E136A863E}" type="slidenum">
              <a:rPr lang="lv-LV" smtClean="0"/>
              <a:pPr/>
              <a:t>‹#›</a:t>
            </a:fld>
            <a:endParaRPr lang="lv-LV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F544-628E-493C-B0A7-BCD790FEC04E}" type="datetimeFigureOut">
              <a:rPr lang="lv-LV" smtClean="0"/>
              <a:pPr/>
              <a:t>2/9/16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CCA6-A13A-417C-A195-1C5E136A863E}" type="slidenum">
              <a:rPr lang="lv-LV" smtClean="0"/>
              <a:pPr/>
              <a:t>‹#›</a:t>
            </a:fld>
            <a:endParaRPr lang="lv-LV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F544-628E-493C-B0A7-BCD790FEC04E}" type="datetimeFigureOut">
              <a:rPr lang="lv-LV" smtClean="0"/>
              <a:pPr/>
              <a:t>2/9/16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CCA6-A13A-417C-A195-1C5E136A863E}" type="slidenum">
              <a:rPr lang="lv-LV" smtClean="0"/>
              <a:pPr/>
              <a:t>‹#›</a:t>
            </a:fld>
            <a:endParaRPr lang="lv-LV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F544-628E-493C-B0A7-BCD790FEC04E}" type="datetimeFigureOut">
              <a:rPr lang="lv-LV" smtClean="0"/>
              <a:pPr/>
              <a:t>2/9/16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CCA6-A13A-417C-A195-1C5E136A863E}" type="slidenum">
              <a:rPr lang="lv-LV" smtClean="0"/>
              <a:pPr/>
              <a:t>‹#›</a:t>
            </a:fld>
            <a:endParaRPr lang="lv-LV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F544-628E-493C-B0A7-BCD790FEC04E}" type="datetimeFigureOut">
              <a:rPr lang="lv-LV" smtClean="0"/>
              <a:pPr/>
              <a:t>2/9/16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CCA6-A13A-417C-A195-1C5E136A863E}" type="slidenum">
              <a:rPr lang="lv-LV" smtClean="0"/>
              <a:pPr/>
              <a:t>‹#›</a:t>
            </a:fld>
            <a:endParaRPr lang="lv-LV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F544-628E-493C-B0A7-BCD790FEC04E}" type="datetimeFigureOut">
              <a:rPr lang="lv-LV" smtClean="0"/>
              <a:pPr/>
              <a:t>2/9/16</a:t>
            </a:fld>
            <a:endParaRPr lang="lv-LV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CCA6-A13A-417C-A195-1C5E136A863E}" type="slidenum">
              <a:rPr lang="lv-LV" smtClean="0"/>
              <a:pPr/>
              <a:t>‹#›</a:t>
            </a:fld>
            <a:endParaRPr lang="lv-LV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F544-628E-493C-B0A7-BCD790FEC04E}" type="datetimeFigureOut">
              <a:rPr lang="lv-LV" smtClean="0"/>
              <a:pPr/>
              <a:t>2/9/16</a:t>
            </a:fld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CCA6-A13A-417C-A195-1C5E136A863E}" type="slidenum">
              <a:rPr lang="lv-LV" smtClean="0"/>
              <a:pPr/>
              <a:t>‹#›</a:t>
            </a:fld>
            <a:endParaRPr lang="lv-LV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F544-628E-493C-B0A7-BCD790FEC04E}" type="datetimeFigureOut">
              <a:rPr lang="lv-LV" smtClean="0"/>
              <a:pPr/>
              <a:t>2/9/16</a:t>
            </a:fld>
            <a:endParaRPr lang="lv-LV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CCA6-A13A-417C-A195-1C5E136A863E}" type="slidenum">
              <a:rPr lang="lv-LV" smtClean="0"/>
              <a:pPr/>
              <a:t>‹#›</a:t>
            </a:fld>
            <a:endParaRPr lang="lv-LV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F544-628E-493C-B0A7-BCD790FEC04E}" type="datetimeFigureOut">
              <a:rPr lang="lv-LV" smtClean="0"/>
              <a:pPr/>
              <a:t>2/9/16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CCA6-A13A-417C-A195-1C5E136A863E}" type="slidenum">
              <a:rPr lang="lv-LV" smtClean="0"/>
              <a:pPr/>
              <a:t>‹#›</a:t>
            </a:fld>
            <a:endParaRPr lang="lv-LV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F544-628E-493C-B0A7-BCD790FEC04E}" type="datetimeFigureOut">
              <a:rPr lang="lv-LV" smtClean="0"/>
              <a:pPr/>
              <a:t>2/9/16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CCA6-A13A-417C-A195-1C5E136A863E}" type="slidenum">
              <a:rPr lang="lv-LV" smtClean="0"/>
              <a:pPr/>
              <a:t>‹#›</a:t>
            </a:fld>
            <a:endParaRPr lang="lv-LV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BF544-628E-493C-B0A7-BCD790FEC04E}" type="datetimeFigureOut">
              <a:rPr lang="lv-LV" smtClean="0"/>
              <a:pPr/>
              <a:t>2/9/16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CCCA6-A13A-417C-A195-1C5E136A863E}" type="slidenum">
              <a:rPr lang="lv-LV" smtClean="0"/>
              <a:pPr/>
              <a:t>‹#›</a:t>
            </a:fld>
            <a:endParaRPr lang="lv-LV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is.lgs.lv/notam/displayfile/filename/All_Valid_NOTAM_SNOWTAM_list" TargetMode="External"/><Relationship Id="rId3" Type="http://schemas.openxmlformats.org/officeDocument/2006/relationships/hyperlink" Target="http://www.drorpilot.com/English/notam.ht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ivis\Desktop\airplane_wing-w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33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1857387"/>
          </a:xfrm>
        </p:spPr>
        <p:txBody>
          <a:bodyPr>
            <a:noAutofit/>
          </a:bodyPr>
          <a:lstStyle/>
          <a:p>
            <a:r>
              <a:rPr lang="lv-LV" sz="9600" dirty="0" smtClean="0"/>
              <a:t>NOTAM</a:t>
            </a:r>
            <a:endParaRPr lang="lv-LV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57364"/>
            <a:ext cx="9144000" cy="5000636"/>
          </a:xfrm>
        </p:spPr>
        <p:txBody>
          <a:bodyPr/>
          <a:lstStyle/>
          <a:p>
            <a:pPr algn="l"/>
            <a:r>
              <a:rPr lang="lv-LV" dirty="0"/>
              <a:t> </a:t>
            </a:r>
            <a:r>
              <a:rPr lang="lv-LV" b="1" dirty="0" err="1">
                <a:solidFill>
                  <a:srgbClr val="FF0000"/>
                </a:solidFill>
              </a:rPr>
              <a:t>Notice</a:t>
            </a:r>
            <a:r>
              <a:rPr lang="lv-LV" b="1" dirty="0">
                <a:solidFill>
                  <a:srgbClr val="FF0000"/>
                </a:solidFill>
              </a:rPr>
              <a:t> to </a:t>
            </a:r>
            <a:r>
              <a:rPr lang="lv-LV" b="1" dirty="0" err="1" smtClean="0">
                <a:solidFill>
                  <a:srgbClr val="FF0000"/>
                </a:solidFill>
              </a:rPr>
              <a:t>Airmen</a:t>
            </a:r>
            <a:endParaRPr lang="lv-LV" b="1" dirty="0" smtClean="0">
              <a:solidFill>
                <a:srgbClr val="FF0000"/>
              </a:solidFill>
            </a:endParaRPr>
          </a:p>
          <a:p>
            <a:pPr algn="l"/>
            <a:r>
              <a:rPr lang="lv-LV" b="1" dirty="0" smtClean="0">
                <a:solidFill>
                  <a:srgbClr val="FF0000"/>
                </a:solidFill>
              </a:rPr>
              <a:t>PAZIŅOJUMS LIDOTĀJIEM</a:t>
            </a:r>
          </a:p>
          <a:p>
            <a:endParaRPr lang="lv-LV" b="1" dirty="0">
              <a:solidFill>
                <a:srgbClr val="FF0000"/>
              </a:solidFill>
            </a:endParaRPr>
          </a:p>
          <a:p>
            <a:endParaRPr lang="lv-LV" b="1" dirty="0" smtClean="0">
              <a:solidFill>
                <a:srgbClr val="FF0000"/>
              </a:solidFill>
            </a:endParaRPr>
          </a:p>
          <a:p>
            <a:endParaRPr lang="lv-LV" b="1" dirty="0">
              <a:solidFill>
                <a:srgbClr val="FF0000"/>
              </a:solidFill>
            </a:endParaRPr>
          </a:p>
          <a:p>
            <a:endParaRPr lang="lv-LV" b="1" dirty="0" smtClean="0">
              <a:solidFill>
                <a:srgbClr val="FF0000"/>
              </a:solidFill>
            </a:endParaRPr>
          </a:p>
          <a:p>
            <a:endParaRPr lang="lv-LV" b="1" dirty="0">
              <a:solidFill>
                <a:srgbClr val="FF0000"/>
              </a:solidFill>
            </a:endParaRPr>
          </a:p>
          <a:p>
            <a:r>
              <a:rPr lang="lv-LV" b="1" dirty="0" smtClean="0">
                <a:solidFill>
                  <a:schemeClr val="tx1"/>
                </a:solidFill>
              </a:rPr>
              <a:t>CĒSIS 2016</a:t>
            </a:r>
            <a:endParaRPr lang="lv-LV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Kur to visu ātri sameklēt?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>
                <a:hlinkClick r:id="rId2"/>
              </a:rPr>
              <a:t>https://ais.lgs.lv/notam/displayfile/filename/All_Valid_NOTAM_SNOWTAM_list</a:t>
            </a:r>
            <a:endParaRPr lang="lv-LV" dirty="0" smtClean="0"/>
          </a:p>
          <a:p>
            <a:pPr>
              <a:buNone/>
            </a:pPr>
            <a:r>
              <a:rPr lang="lv-LV" dirty="0" smtClean="0">
                <a:solidFill>
                  <a:srgbClr val="FF0000"/>
                </a:solidFill>
              </a:rPr>
              <a:t>Visas Latvijas NOTAM</a:t>
            </a:r>
          </a:p>
          <a:p>
            <a:pPr>
              <a:buNone/>
            </a:pPr>
            <a:r>
              <a:rPr lang="lv-LV" dirty="0">
                <a:solidFill>
                  <a:srgbClr val="FF0000"/>
                </a:solidFill>
              </a:rPr>
              <a:t>	</a:t>
            </a:r>
            <a:r>
              <a:rPr lang="lv-LV" dirty="0" smtClean="0"/>
              <a:t>Kā to nedaudz atkodēt?</a:t>
            </a:r>
          </a:p>
          <a:p>
            <a:pPr>
              <a:buNone/>
            </a:pPr>
            <a:r>
              <a:rPr lang="lv-LV" u="sng" dirty="0" smtClean="0">
                <a:solidFill>
                  <a:srgbClr val="00B0F0"/>
                </a:solidFill>
                <a:hlinkClick r:id="rId3"/>
              </a:rPr>
              <a:t>http://www.drorpilot.com/English/notam.htm</a:t>
            </a:r>
            <a:endParaRPr lang="lv-LV" u="sng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lv-LV" u="sng" dirty="0" smtClean="0">
                <a:solidFill>
                  <a:srgbClr val="00B0F0"/>
                </a:solidFill>
              </a:rPr>
              <a:t>SIMBOLI:</a:t>
            </a:r>
          </a:p>
          <a:p>
            <a:pPr>
              <a:buNone/>
            </a:pPr>
            <a:r>
              <a:rPr lang="lv-LV" u="sng" smtClean="0">
                <a:solidFill>
                  <a:srgbClr val="00B0F0"/>
                </a:solidFill>
              </a:rPr>
              <a:t>http://flighttraining.aopa.org/pdfs/VFR_Chart_Symbols.pdf</a:t>
            </a:r>
            <a:endParaRPr lang="lv-LV" u="sng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lv-LV" dirty="0" smtClean="0">
              <a:solidFill>
                <a:srgbClr val="FF0000"/>
              </a:solidFill>
            </a:endParaRPr>
          </a:p>
          <a:p>
            <a:endParaRPr lang="lv-LV" dirty="0"/>
          </a:p>
          <a:p>
            <a:pPr>
              <a:buNone/>
            </a:pPr>
            <a:endParaRPr lang="lv-LV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ICAO NOTAM GUIDANCE</a:t>
            </a:r>
            <a:br>
              <a:rPr lang="lv-LV" dirty="0" smtClean="0"/>
            </a:br>
            <a:r>
              <a:rPr lang="lv-LV" dirty="0" smtClean="0">
                <a:solidFill>
                  <a:srgbClr val="FF0000"/>
                </a:solidFill>
              </a:rPr>
              <a:t>VADLĪNIJAS</a:t>
            </a:r>
            <a:endParaRPr lang="lv-LV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TIEM , KAS GRIB STUDIERĒT UN MĀCĪTIES:</a:t>
            </a:r>
          </a:p>
          <a:p>
            <a:endParaRPr lang="lv-LV" dirty="0"/>
          </a:p>
          <a:p>
            <a:r>
              <a:rPr lang="lv-LV" dirty="0" smtClean="0">
                <a:solidFill>
                  <a:srgbClr val="00B0F0"/>
                </a:solidFill>
              </a:rPr>
              <a:t>http://www.icao.int/safety/ais-aimsg/aisaim%20meeting%20metadata/ais-aimsg%205/sn%204%20complete%20rev.pdf</a:t>
            </a:r>
          </a:p>
          <a:p>
            <a:pPr lvl="1"/>
            <a:endParaRPr lang="lv-LV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r>
              <a:rPr lang="lv-LV" b="1" dirty="0" smtClean="0"/>
              <a:t>REGULĒJUMS</a:t>
            </a:r>
            <a:br>
              <a:rPr lang="lv-LV" b="1" dirty="0" smtClean="0"/>
            </a:br>
            <a:r>
              <a:rPr lang="lv-LV" b="1" dirty="0" smtClean="0"/>
              <a:t/>
            </a:r>
            <a:br>
              <a:rPr lang="lv-LV" b="1" dirty="0" smtClean="0"/>
            </a:br>
            <a:r>
              <a:rPr lang="lv-LV" sz="3100" b="1" dirty="0" smtClean="0"/>
              <a:t>Ministru kabineta noteikumi Nr.487</a:t>
            </a:r>
            <a:r>
              <a:rPr lang="lv-LV" sz="3100" dirty="0" smtClean="0"/>
              <a:t> </a:t>
            </a:r>
            <a:br>
              <a:rPr lang="lv-LV" sz="3100" dirty="0" smtClean="0"/>
            </a:br>
            <a:r>
              <a:rPr lang="lv-LV" sz="3100" dirty="0" smtClean="0"/>
              <a:t/>
            </a:r>
            <a:br>
              <a:rPr lang="lv-LV" sz="3100" dirty="0" smtClean="0"/>
            </a:br>
            <a:r>
              <a:rPr lang="lv-LV" sz="3100" dirty="0" smtClean="0"/>
              <a:t>Rīgā 2014.gada 19.augustā (prot. Nr.44 13.§)</a:t>
            </a:r>
            <a:br>
              <a:rPr lang="lv-LV" sz="3100" dirty="0" smtClean="0"/>
            </a:br>
            <a:r>
              <a:rPr lang="lv-LV" sz="3100" b="1" dirty="0" smtClean="0">
                <a:solidFill>
                  <a:srgbClr val="FF0000"/>
                </a:solidFill>
              </a:rPr>
              <a:t>Aeronavigācijas informācijas sagatavošanas un izplatīšanas kārtība</a:t>
            </a:r>
            <a:r>
              <a:rPr lang="lv-LV" sz="3100" b="1" dirty="0" smtClean="0"/>
              <a:t/>
            </a:r>
            <a:br>
              <a:rPr lang="lv-LV" sz="3100" b="1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>http://likumi.lv/doc.php?id=268472</a:t>
            </a:r>
            <a:endParaRPr lang="lv-LV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lv-LV" sz="4800" b="1" dirty="0" smtClean="0"/>
              <a:t>PALDIES PAR UZMANĪBU !</a:t>
            </a:r>
            <a:endParaRPr lang="lv-LV" sz="4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Kas tas ir?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Tas ir paziņojums, kurš ir aizpildīts kopā ar aviācijas iestādēm (MŪSU GADĪJUMĀ LATVIJAS GAISA SATIKSMĒ)</a:t>
            </a:r>
          </a:p>
          <a:p>
            <a:r>
              <a:rPr lang="lv-LV" dirty="0" smtClean="0"/>
              <a:t>Tas ir paziņojums pilotiem par potenciālām bīstamības faktoriem lidojuma laikā, kas var ietekmēt lidojuma drošību</a:t>
            </a:r>
            <a:endParaRPr lang="lv-LV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Kāds izskatās šis paziņojums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A1486/15EVRR(RIGA FIR)</a:t>
            </a:r>
            <a:br>
              <a:rPr lang="en-US" dirty="0"/>
            </a:br>
            <a:r>
              <a:rPr lang="en-US" dirty="0"/>
              <a:t>GND TO FL050</a:t>
            </a:r>
            <a:br>
              <a:rPr lang="en-US" dirty="0"/>
            </a:br>
            <a:r>
              <a:rPr lang="en-US" dirty="0"/>
              <a:t>B)2016/01/11 07:00 C)2016/01/20 20:00 </a:t>
            </a:r>
            <a:br>
              <a:rPr lang="en-US" dirty="0"/>
            </a:br>
            <a:r>
              <a:rPr lang="en-US" dirty="0"/>
              <a:t>D)11-13 17-19 0700-2000, 20 0600-2000</a:t>
            </a:r>
            <a:br>
              <a:rPr lang="en-US" dirty="0"/>
            </a:br>
            <a:r>
              <a:rPr lang="en-US" dirty="0"/>
              <a:t>E)RESTRICTED AREA EVR5 'KADAGA' ACTIVATED</a:t>
            </a:r>
            <a:endParaRPr lang="lv-LV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Šajā piemērā tiek izskatīts: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A1486/15EVRR(RIGA FIR)</a:t>
            </a:r>
            <a:r>
              <a:rPr lang="lv-LV" dirty="0" smtClean="0"/>
              <a:t> </a:t>
            </a:r>
          </a:p>
          <a:p>
            <a:r>
              <a:rPr lang="lv-LV" dirty="0" smtClean="0"/>
              <a:t>FIR- FLIGHT INFORMATION REGION</a:t>
            </a:r>
          </a:p>
          <a:p>
            <a:pPr lvl="1"/>
            <a:r>
              <a:rPr lang="lv-LV" dirty="0" smtClean="0"/>
              <a:t>A  - Sērijas indikators;</a:t>
            </a:r>
          </a:p>
          <a:p>
            <a:pPr lvl="1"/>
            <a:r>
              <a:rPr lang="en-US" dirty="0" smtClean="0"/>
              <a:t>1486</a:t>
            </a:r>
            <a:r>
              <a:rPr lang="lv-LV" dirty="0" smtClean="0"/>
              <a:t> – 4 ciparu NOTAM numurs;</a:t>
            </a:r>
          </a:p>
          <a:p>
            <a:pPr lvl="1"/>
            <a:r>
              <a:rPr lang="lv-LV" dirty="0" smtClean="0"/>
              <a:t>/</a:t>
            </a:r>
            <a:r>
              <a:rPr lang="en-US" dirty="0" smtClean="0"/>
              <a:t>15</a:t>
            </a:r>
            <a:r>
              <a:rPr lang="lv-LV" dirty="0" smtClean="0"/>
              <a:t> – paziņojuma publicēšanas gads;</a:t>
            </a:r>
          </a:p>
          <a:p>
            <a:pPr lvl="1"/>
            <a:r>
              <a:rPr lang="lv-LV" dirty="0" smtClean="0"/>
              <a:t>EVRR (RIGA FIR) – </a:t>
            </a:r>
            <a:r>
              <a:rPr lang="lv-LV" b="1" dirty="0" smtClean="0">
                <a:solidFill>
                  <a:srgbClr val="FF0000"/>
                </a:solidFill>
              </a:rPr>
              <a:t>LATVIJAS GAISA TELPA </a:t>
            </a:r>
            <a:r>
              <a:rPr lang="lv-LV" dirty="0" smtClean="0"/>
              <a:t>( Šajā gadījumā NOTAM attiecas uz visiem pilotiem, kas šķērso  vai atrodas Latvijas gaisa telpā)</a:t>
            </a:r>
            <a:endParaRPr lang="lv-LV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GND TO FL050</a:t>
            </a:r>
            <a:endParaRPr lang="lv-LV" dirty="0" smtClean="0"/>
          </a:p>
          <a:p>
            <a:r>
              <a:rPr lang="lv-LV" dirty="0" smtClean="0"/>
              <a:t>GND – GROUND</a:t>
            </a:r>
          </a:p>
          <a:p>
            <a:r>
              <a:rPr lang="lv-LV" dirty="0" smtClean="0"/>
              <a:t>FL 050 – </a:t>
            </a:r>
            <a:r>
              <a:rPr lang="lv-LV" dirty="0" err="1" smtClean="0"/>
              <a:t>flight</a:t>
            </a:r>
            <a:r>
              <a:rPr lang="lv-LV" dirty="0" smtClean="0"/>
              <a:t> </a:t>
            </a:r>
            <a:r>
              <a:rPr lang="lv-LV" dirty="0" err="1" smtClean="0"/>
              <a:t>level</a:t>
            </a:r>
            <a:r>
              <a:rPr lang="lv-LV" dirty="0" smtClean="0"/>
              <a:t>  (050 – kas ir 5000 pēdas attiecībā pret standarta gaisa spiedienu 1013,2 </a:t>
            </a:r>
            <a:r>
              <a:rPr lang="lv-LV" dirty="0" err="1" smtClean="0"/>
              <a:t>hPa</a:t>
            </a:r>
            <a:endParaRPr lang="lv-LV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B)2016/01/11 07:00</a:t>
            </a:r>
            <a:endParaRPr lang="lv-LV" dirty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C)2016/01/20 20:00</a:t>
            </a:r>
            <a:endParaRPr lang="lv-LV" dirty="0" smtClean="0"/>
          </a:p>
          <a:p>
            <a:pPr>
              <a:buFont typeface="Wingdings" pitchFamily="2" charset="2"/>
              <a:buChar char="§"/>
            </a:pPr>
            <a:endParaRPr lang="lv-LV" dirty="0"/>
          </a:p>
          <a:p>
            <a:pPr>
              <a:buFont typeface="Wingdings" pitchFamily="2" charset="2"/>
              <a:buChar char="§"/>
            </a:pPr>
            <a:r>
              <a:rPr lang="lv-LV" b="1" dirty="0" smtClean="0"/>
              <a:t>LAIKA PERIODS, KURĀ NOTAMS IR AKTĪVS</a:t>
            </a:r>
          </a:p>
          <a:p>
            <a:pPr>
              <a:buNone/>
            </a:pPr>
            <a:r>
              <a:rPr lang="lv-LV" dirty="0" smtClean="0"/>
              <a:t>	</a:t>
            </a:r>
            <a:endParaRPr lang="lv-LV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lv-LV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lv-LV" sz="4400" b="1" dirty="0" smtClean="0">
                <a:solidFill>
                  <a:srgbClr val="FF0000"/>
                </a:solidFill>
              </a:rPr>
              <a:t>PIEVĒRST UZMANĪBU LAIKAM !!!</a:t>
            </a:r>
            <a:endParaRPr lang="lv-LV" sz="4400" b="1" dirty="0" smtClean="0"/>
          </a:p>
          <a:p>
            <a:pPr>
              <a:buNone/>
            </a:pPr>
            <a:endParaRPr lang="lv-LV" dirty="0"/>
          </a:p>
          <a:p>
            <a:pPr>
              <a:buNone/>
            </a:pPr>
            <a:endParaRPr lang="lv-LV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D)</a:t>
            </a:r>
            <a:r>
              <a:rPr lang="en-US" dirty="0" smtClean="0">
                <a:solidFill>
                  <a:srgbClr val="00B0F0"/>
                </a:solidFill>
              </a:rPr>
              <a:t>11-13 17-19 </a:t>
            </a:r>
            <a:r>
              <a:rPr lang="en-US" dirty="0" smtClean="0">
                <a:solidFill>
                  <a:srgbClr val="00B050"/>
                </a:solidFill>
              </a:rPr>
              <a:t>0700-2000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20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0600-2000</a:t>
            </a:r>
            <a:endParaRPr lang="lv-LV" dirty="0" smtClean="0">
              <a:solidFill>
                <a:srgbClr val="00B050"/>
              </a:solidFill>
            </a:endParaRPr>
          </a:p>
          <a:p>
            <a:pPr lvl="1"/>
            <a:r>
              <a:rPr lang="lv-LV" dirty="0" smtClean="0"/>
              <a:t>Grafiks kura laikā darbosies ierobežojumi:</a:t>
            </a:r>
          </a:p>
          <a:p>
            <a:pPr lvl="1"/>
            <a:endParaRPr lang="lv-LV" dirty="0"/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11-13 17-19 </a:t>
            </a:r>
            <a:r>
              <a:rPr lang="lv-LV" dirty="0" smtClean="0">
                <a:solidFill>
                  <a:srgbClr val="00B0F0"/>
                </a:solidFill>
              </a:rPr>
              <a:t>; 20 </a:t>
            </a:r>
            <a:r>
              <a:rPr lang="lv-LV" dirty="0" smtClean="0"/>
              <a:t>– DATUMI UN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0700-2000</a:t>
            </a:r>
            <a:r>
              <a:rPr lang="lv-LV" dirty="0" smtClean="0">
                <a:solidFill>
                  <a:srgbClr val="00B050"/>
                </a:solidFill>
              </a:rPr>
              <a:t>; </a:t>
            </a:r>
            <a:r>
              <a:rPr lang="en-US" dirty="0" smtClean="0">
                <a:solidFill>
                  <a:srgbClr val="00B050"/>
                </a:solidFill>
              </a:rPr>
              <a:t>0</a:t>
            </a:r>
            <a:r>
              <a:rPr lang="lv-LV" dirty="0" smtClean="0">
                <a:solidFill>
                  <a:srgbClr val="00B050"/>
                </a:solidFill>
              </a:rPr>
              <a:t>6</a:t>
            </a:r>
            <a:r>
              <a:rPr lang="en-US" dirty="0" smtClean="0">
                <a:solidFill>
                  <a:srgbClr val="00B050"/>
                </a:solidFill>
              </a:rPr>
              <a:t>00-2000</a:t>
            </a:r>
            <a:r>
              <a:rPr lang="lv-LV" dirty="0" smtClean="0">
                <a:solidFill>
                  <a:srgbClr val="00B050"/>
                </a:solidFill>
              </a:rPr>
              <a:t> </a:t>
            </a:r>
            <a:r>
              <a:rPr lang="lv-LV" dirty="0" smtClean="0"/>
              <a:t>– LAIKS</a:t>
            </a:r>
          </a:p>
          <a:p>
            <a:pPr lvl="1"/>
            <a:endParaRPr lang="lv-LV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E)RESTRICTED AREA EVR5 'KADAGA‘</a:t>
            </a:r>
            <a:r>
              <a:rPr lang="lv-LV" dirty="0" smtClean="0"/>
              <a:t> ACTIVATED</a:t>
            </a:r>
          </a:p>
          <a:p>
            <a:pPr>
              <a:buNone/>
            </a:pPr>
            <a:endParaRPr lang="lv-LV" dirty="0" smtClean="0"/>
          </a:p>
          <a:p>
            <a:pPr>
              <a:buNone/>
            </a:pPr>
            <a:r>
              <a:rPr lang="lv-LV" dirty="0" smtClean="0"/>
              <a:t>	NOTAM teksts izmantojot ICAO (</a:t>
            </a:r>
            <a:r>
              <a:rPr lang="lv-LV" dirty="0" err="1" smtClean="0"/>
              <a:t>International</a:t>
            </a:r>
            <a:r>
              <a:rPr lang="lv-LV" dirty="0" smtClean="0"/>
              <a:t> </a:t>
            </a:r>
            <a:r>
              <a:rPr lang="lv-LV" dirty="0" err="1" smtClean="0"/>
              <a:t>Civil</a:t>
            </a:r>
            <a:r>
              <a:rPr lang="lv-LV" dirty="0" smtClean="0"/>
              <a:t> </a:t>
            </a:r>
            <a:r>
              <a:rPr lang="lv-LV" dirty="0" err="1" smtClean="0"/>
              <a:t>Aviation</a:t>
            </a:r>
            <a:r>
              <a:rPr lang="lv-LV" dirty="0" smtClean="0"/>
              <a:t> </a:t>
            </a:r>
            <a:r>
              <a:rPr lang="lv-LV" dirty="0" err="1" smtClean="0"/>
              <a:t>Organization</a:t>
            </a:r>
            <a:r>
              <a:rPr lang="lv-LV" dirty="0" smtClean="0"/>
              <a:t>) saīsinājumu;</a:t>
            </a:r>
          </a:p>
          <a:p>
            <a:pPr>
              <a:buNone/>
            </a:pPr>
            <a:endParaRPr lang="lv-LV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Kur gaisa telpu meklēt?</a:t>
            </a:r>
            <a:endParaRPr lang="lv-LV" dirty="0"/>
          </a:p>
        </p:txBody>
      </p:sp>
      <p:pic>
        <p:nvPicPr>
          <p:cNvPr id="4" name="Content Placeholder 3" descr="EVR5_SCREENSHO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3089" y="1600201"/>
            <a:ext cx="6632184" cy="4301774"/>
          </a:xfrm>
        </p:spPr>
      </p:pic>
      <p:sp>
        <p:nvSpPr>
          <p:cNvPr id="5" name="TextBox 4"/>
          <p:cNvSpPr txBox="1"/>
          <p:nvPr/>
        </p:nvSpPr>
        <p:spPr>
          <a:xfrm>
            <a:off x="5000628" y="600076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 smtClean="0"/>
              <a:t>https://ais.lgs.lv/VFR_Suport</a:t>
            </a:r>
            <a:endParaRPr lang="lv-LV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296</Words>
  <Application>Microsoft Macintosh PowerPoint</Application>
  <PresentationFormat>On-screen Show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NOTAM</vt:lpstr>
      <vt:lpstr>Kas tas ir?</vt:lpstr>
      <vt:lpstr>Kāds izskatās šis paziņojums</vt:lpstr>
      <vt:lpstr>Šajā piemērā tiek izskatīts:</vt:lpstr>
      <vt:lpstr>PowerPoint Presentation</vt:lpstr>
      <vt:lpstr>PowerPoint Presentation</vt:lpstr>
      <vt:lpstr>PowerPoint Presentation</vt:lpstr>
      <vt:lpstr>PowerPoint Presentation</vt:lpstr>
      <vt:lpstr>Kur gaisa telpu meklēt?</vt:lpstr>
      <vt:lpstr>Kur to visu ātri sameklēt?</vt:lpstr>
      <vt:lpstr>ICAO NOTAM GUIDANCE VADLĪNIJAS</vt:lpstr>
      <vt:lpstr>REGULĒJUMS  Ministru kabineta noteikumi Nr.487   Rīgā 2014.gada 19.augustā (prot. Nr.44 13.§) Aeronavigācijas informācijas sagatavošanas un izplatīšanas kārtība  http://likumi.lv/doc.php?id=268472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NOTAM</dc:title>
  <dc:creator>Raivis</dc:creator>
  <cp:lastModifiedBy>Krisjanis</cp:lastModifiedBy>
  <cp:revision>24</cp:revision>
  <dcterms:created xsi:type="dcterms:W3CDTF">2016-01-11T16:06:14Z</dcterms:created>
  <dcterms:modified xsi:type="dcterms:W3CDTF">2016-02-09T10:13:53Z</dcterms:modified>
</cp:coreProperties>
</file>